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37"/>
  </p:notesMasterIdLst>
  <p:handoutMasterIdLst>
    <p:handoutMasterId r:id="rId38"/>
  </p:handoutMasterIdLst>
  <p:sldIdLst>
    <p:sldId id="1782" r:id="rId3"/>
    <p:sldId id="1724" r:id="rId4"/>
    <p:sldId id="1783" r:id="rId5"/>
    <p:sldId id="2120" r:id="rId6"/>
    <p:sldId id="2374" r:id="rId7"/>
    <p:sldId id="2373" r:id="rId8"/>
    <p:sldId id="2395" r:id="rId9"/>
    <p:sldId id="2361" r:id="rId10"/>
    <p:sldId id="2244" r:id="rId11"/>
    <p:sldId id="2362" r:id="rId12"/>
    <p:sldId id="2272" r:id="rId13"/>
    <p:sldId id="2273" r:id="rId14"/>
    <p:sldId id="2377" r:id="rId15"/>
    <p:sldId id="2378" r:id="rId16"/>
    <p:sldId id="2379" r:id="rId17"/>
    <p:sldId id="2397" r:id="rId18"/>
    <p:sldId id="2375" r:id="rId19"/>
    <p:sldId id="2396" r:id="rId20"/>
    <p:sldId id="2380" r:id="rId21"/>
    <p:sldId id="2381" r:id="rId22"/>
    <p:sldId id="2382" r:id="rId23"/>
    <p:sldId id="2383" r:id="rId24"/>
    <p:sldId id="2384" r:id="rId25"/>
    <p:sldId id="2385" r:id="rId26"/>
    <p:sldId id="2386" r:id="rId27"/>
    <p:sldId id="2387" r:id="rId28"/>
    <p:sldId id="2388" r:id="rId29"/>
    <p:sldId id="2389" r:id="rId30"/>
    <p:sldId id="2390" r:id="rId31"/>
    <p:sldId id="2391" r:id="rId32"/>
    <p:sldId id="2392" r:id="rId33"/>
    <p:sldId id="2393" r:id="rId34"/>
    <p:sldId id="2394" r:id="rId35"/>
    <p:sldId id="1786"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5067" autoAdjust="0"/>
  </p:normalViewPr>
  <p:slideViewPr>
    <p:cSldViewPr>
      <p:cViewPr varScale="1">
        <p:scale>
          <a:sx n="97" d="100"/>
          <a:sy n="97" d="100"/>
        </p:scale>
        <p:origin x="348" y="-13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2024-11-17</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5642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2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9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35413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53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14644" y="4861198"/>
            <a:ext cx="233910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61FB0C85-B33C-6122-4067-4DC1BCC9039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6386" y="4761784"/>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68" r:id="rId1"/>
    <p:sldLayoutId id="2147483833" r:id="rId2"/>
    <p:sldLayoutId id="2147483834" r:id="rId3"/>
    <p:sldLayoutId id="2147483835" r:id="rId4"/>
    <p:sldLayoutId id="2147483837" r:id="rId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ADDF247E-A360-8B5D-750D-A417A5B084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6386" y="4731795"/>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8" r:id="rId1"/>
    <p:sldLayoutId id="2147483836" r:id="rId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80Analytics/010Introduction/The_Basics_of_Working_with_Analytics/010Design_Analytics_Role"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80Analytics/010Introduction/The_Basics_of_Working_with_Analytics/010Design_Analytics_Rol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Limited Designs Analytics Roles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Sample users</a:t>
            </a:r>
            <a:r>
              <a:rPr lang="en-US" dirty="0"/>
              <a:t> and corresponding behavior</a:t>
            </a:r>
            <a:endParaRPr lang="LID4096" dirty="0"/>
          </a:p>
        </p:txBody>
      </p:sp>
    </p:spTree>
    <p:extLst>
      <p:ext uri="{BB962C8B-B14F-4D97-AF65-F5344CB8AC3E}">
        <p14:creationId xmlns:p14="http://schemas.microsoft.com/office/powerpoint/2010/main" val="296402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002BFA7-EB68-E794-9D5D-E0EB6C8EC4DC}"/>
              </a:ext>
            </a:extLst>
          </p:cNvPr>
          <p:cNvPicPr>
            <a:picLocks noChangeAspect="1"/>
          </p:cNvPicPr>
          <p:nvPr/>
        </p:nvPicPr>
        <p:blipFill>
          <a:blip r:embed="rId2"/>
          <a:stretch>
            <a:fillRect/>
          </a:stretch>
        </p:blipFill>
        <p:spPr>
          <a:xfrm>
            <a:off x="514350" y="3257922"/>
            <a:ext cx="8115300" cy="342900"/>
          </a:xfrm>
          <a:prstGeom prst="rect">
            <a:avLst/>
          </a:prstGeom>
          <a:ln>
            <a:solidFill>
              <a:schemeClr val="accent1"/>
            </a:solidFill>
          </a:ln>
        </p:spPr>
      </p:pic>
      <p:pic>
        <p:nvPicPr>
          <p:cNvPr id="27" name="Picture 26">
            <a:extLst>
              <a:ext uri="{FF2B5EF4-FFF2-40B4-BE49-F238E27FC236}">
                <a16:creationId xmlns:a16="http://schemas.microsoft.com/office/drawing/2014/main" id="{DCDEB110-5EE0-3585-A5E2-32910A25990D}"/>
              </a:ext>
            </a:extLst>
          </p:cNvPr>
          <p:cNvPicPr>
            <a:picLocks noChangeAspect="1"/>
          </p:cNvPicPr>
          <p:nvPr/>
        </p:nvPicPr>
        <p:blipFill>
          <a:blip r:embed="rId3"/>
          <a:stretch>
            <a:fillRect/>
          </a:stretch>
        </p:blipFill>
        <p:spPr>
          <a:xfrm>
            <a:off x="509687" y="4168116"/>
            <a:ext cx="8067675" cy="323850"/>
          </a:xfrm>
          <a:prstGeom prst="rect">
            <a:avLst/>
          </a:prstGeom>
          <a:ln>
            <a:solidFill>
              <a:schemeClr val="accent1"/>
            </a:solidFill>
          </a:ln>
        </p:spPr>
      </p:pic>
      <p:pic>
        <p:nvPicPr>
          <p:cNvPr id="5" name="Picture 4">
            <a:extLst>
              <a:ext uri="{FF2B5EF4-FFF2-40B4-BE49-F238E27FC236}">
                <a16:creationId xmlns:a16="http://schemas.microsoft.com/office/drawing/2014/main" id="{157EB600-2A86-8FF3-7A65-D566EC88C4A0}"/>
              </a:ext>
            </a:extLst>
          </p:cNvPr>
          <p:cNvPicPr>
            <a:picLocks noChangeAspect="1"/>
          </p:cNvPicPr>
          <p:nvPr/>
        </p:nvPicPr>
        <p:blipFill>
          <a:blip r:embed="rId4"/>
          <a:stretch>
            <a:fillRect/>
          </a:stretch>
        </p:blipFill>
        <p:spPr>
          <a:xfrm>
            <a:off x="547687" y="1203598"/>
            <a:ext cx="8048625" cy="3238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users and corresponding behavior</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3600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Staff user Alicia Chen has role “Designs Analytics”</a:t>
            </a:r>
          </a:p>
        </p:txBody>
      </p:sp>
      <p:sp>
        <p:nvSpPr>
          <p:cNvPr id="7" name="Rectangle 6">
            <a:extLst>
              <a:ext uri="{FF2B5EF4-FFF2-40B4-BE49-F238E27FC236}">
                <a16:creationId xmlns:a16="http://schemas.microsoft.com/office/drawing/2014/main" id="{3451206C-3B68-4FCE-A2C0-5C5EE579722B}"/>
              </a:ext>
            </a:extLst>
          </p:cNvPr>
          <p:cNvSpPr/>
          <p:nvPr/>
        </p:nvSpPr>
        <p:spPr>
          <a:xfrm>
            <a:off x="1547664" y="1192458"/>
            <a:ext cx="17281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603D4A64-29AC-7EC5-1483-4EDA0535F5B7}"/>
              </a:ext>
            </a:extLst>
          </p:cNvPr>
          <p:cNvSpPr txBox="1">
            <a:spLocks/>
          </p:cNvSpPr>
          <p:nvPr/>
        </p:nvSpPr>
        <p:spPr>
          <a:xfrm>
            <a:off x="179512" y="1777562"/>
            <a:ext cx="8712968" cy="3600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Staff user Elly May </a:t>
            </a:r>
            <a:r>
              <a:rPr lang="en-US" sz="2200" dirty="0" err="1"/>
              <a:t>Clampett</a:t>
            </a:r>
            <a:r>
              <a:rPr lang="en-US" sz="2200" dirty="0"/>
              <a:t> has role “Designs Analytics – Acquisition”</a:t>
            </a:r>
          </a:p>
        </p:txBody>
      </p:sp>
      <p:pic>
        <p:nvPicPr>
          <p:cNvPr id="16" name="Picture 15">
            <a:extLst>
              <a:ext uri="{FF2B5EF4-FFF2-40B4-BE49-F238E27FC236}">
                <a16:creationId xmlns:a16="http://schemas.microsoft.com/office/drawing/2014/main" id="{5BFF7C79-AD36-1198-EB82-05C6A20E0A8D}"/>
              </a:ext>
            </a:extLst>
          </p:cNvPr>
          <p:cNvPicPr>
            <a:picLocks noChangeAspect="1"/>
          </p:cNvPicPr>
          <p:nvPr/>
        </p:nvPicPr>
        <p:blipFill>
          <a:blip r:embed="rId5"/>
          <a:stretch>
            <a:fillRect/>
          </a:stretch>
        </p:blipFill>
        <p:spPr>
          <a:xfrm>
            <a:off x="504825" y="2211710"/>
            <a:ext cx="8134350" cy="342900"/>
          </a:xfrm>
          <a:prstGeom prst="rect">
            <a:avLst/>
          </a:prstGeom>
          <a:ln>
            <a:solidFill>
              <a:schemeClr val="accent1"/>
            </a:solidFill>
          </a:ln>
        </p:spPr>
      </p:pic>
      <p:sp>
        <p:nvSpPr>
          <p:cNvPr id="17" name="Rectangle 16">
            <a:extLst>
              <a:ext uri="{FF2B5EF4-FFF2-40B4-BE49-F238E27FC236}">
                <a16:creationId xmlns:a16="http://schemas.microsoft.com/office/drawing/2014/main" id="{F8FDE40C-EF01-9926-FF9B-8E4157C6C965}"/>
              </a:ext>
            </a:extLst>
          </p:cNvPr>
          <p:cNvSpPr/>
          <p:nvPr/>
        </p:nvSpPr>
        <p:spPr>
          <a:xfrm>
            <a:off x="1547664" y="2211710"/>
            <a:ext cx="17281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6B260A02-86B6-D8A1-DADE-FAF98B242829}"/>
              </a:ext>
            </a:extLst>
          </p:cNvPr>
          <p:cNvSpPr txBox="1">
            <a:spLocks/>
          </p:cNvSpPr>
          <p:nvPr/>
        </p:nvSpPr>
        <p:spPr>
          <a:xfrm>
            <a:off x="179512" y="2787774"/>
            <a:ext cx="8712968" cy="3600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Staff user Aaron Hacohen has role “Designs Analytics – Fulfillment”</a:t>
            </a:r>
          </a:p>
        </p:txBody>
      </p:sp>
      <p:sp>
        <p:nvSpPr>
          <p:cNvPr id="19" name="Rectangle 18">
            <a:extLst>
              <a:ext uri="{FF2B5EF4-FFF2-40B4-BE49-F238E27FC236}">
                <a16:creationId xmlns:a16="http://schemas.microsoft.com/office/drawing/2014/main" id="{EE2C2999-3C0B-D0D1-658A-CFA2FC59C7B6}"/>
              </a:ext>
            </a:extLst>
          </p:cNvPr>
          <p:cNvSpPr/>
          <p:nvPr/>
        </p:nvSpPr>
        <p:spPr>
          <a:xfrm>
            <a:off x="1547664" y="3251004"/>
            <a:ext cx="17281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61D90B09-D78A-9E2E-6CD4-E590C3DAB8FC}"/>
              </a:ext>
            </a:extLst>
          </p:cNvPr>
          <p:cNvSpPr txBox="1">
            <a:spLocks/>
          </p:cNvSpPr>
          <p:nvPr/>
        </p:nvSpPr>
        <p:spPr>
          <a:xfrm>
            <a:off x="179512" y="3721778"/>
            <a:ext cx="8712968" cy="3600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Staff user Madeline </a:t>
            </a:r>
            <a:r>
              <a:rPr lang="en-US" sz="2200" dirty="0" err="1"/>
              <a:t>Matar</a:t>
            </a:r>
            <a:r>
              <a:rPr lang="en-US" sz="2200" dirty="0"/>
              <a:t> has role “Designs Analytics – Resources”</a:t>
            </a:r>
          </a:p>
        </p:txBody>
      </p:sp>
      <p:sp>
        <p:nvSpPr>
          <p:cNvPr id="21" name="Rectangle 20">
            <a:extLst>
              <a:ext uri="{FF2B5EF4-FFF2-40B4-BE49-F238E27FC236}">
                <a16:creationId xmlns:a16="http://schemas.microsoft.com/office/drawing/2014/main" id="{2BA09D25-BFF7-0777-D1C6-D989D9EBA369}"/>
              </a:ext>
            </a:extLst>
          </p:cNvPr>
          <p:cNvSpPr/>
          <p:nvPr/>
        </p:nvSpPr>
        <p:spPr>
          <a:xfrm>
            <a:off x="1554014" y="4155926"/>
            <a:ext cx="172184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69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users and corresponding behavior</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9"/>
            <a:ext cx="8496944" cy="7920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User Alicia Chen has role Designs Analytics, and therefore she sees all subject areas.</a:t>
            </a:r>
          </a:p>
        </p:txBody>
      </p:sp>
      <p:pic>
        <p:nvPicPr>
          <p:cNvPr id="5" name="Picture 4">
            <a:extLst>
              <a:ext uri="{FF2B5EF4-FFF2-40B4-BE49-F238E27FC236}">
                <a16:creationId xmlns:a16="http://schemas.microsoft.com/office/drawing/2014/main" id="{7D154039-3A34-E440-E1FD-F298F86E4DB5}"/>
              </a:ext>
            </a:extLst>
          </p:cNvPr>
          <p:cNvPicPr>
            <a:picLocks noChangeAspect="1"/>
          </p:cNvPicPr>
          <p:nvPr/>
        </p:nvPicPr>
        <p:blipFill>
          <a:blip r:embed="rId2"/>
          <a:stretch>
            <a:fillRect/>
          </a:stretch>
        </p:blipFill>
        <p:spPr>
          <a:xfrm>
            <a:off x="251520" y="1839325"/>
            <a:ext cx="2009775" cy="2195513"/>
          </a:xfrm>
          <a:prstGeom prst="rect">
            <a:avLst/>
          </a:prstGeom>
          <a:ln>
            <a:solidFill>
              <a:schemeClr val="accent1"/>
            </a:solidFill>
          </a:ln>
        </p:spPr>
      </p:pic>
      <p:pic>
        <p:nvPicPr>
          <p:cNvPr id="8" name="Picture 7">
            <a:extLst>
              <a:ext uri="{FF2B5EF4-FFF2-40B4-BE49-F238E27FC236}">
                <a16:creationId xmlns:a16="http://schemas.microsoft.com/office/drawing/2014/main" id="{4C37FD54-00EE-5523-BBE1-24F4C65F85ED}"/>
              </a:ext>
            </a:extLst>
          </p:cNvPr>
          <p:cNvPicPr>
            <a:picLocks noChangeAspect="1"/>
          </p:cNvPicPr>
          <p:nvPr/>
        </p:nvPicPr>
        <p:blipFill>
          <a:blip r:embed="rId3"/>
          <a:stretch>
            <a:fillRect/>
          </a:stretch>
        </p:blipFill>
        <p:spPr>
          <a:xfrm>
            <a:off x="2411760" y="1839325"/>
            <a:ext cx="1973795" cy="2178309"/>
          </a:xfrm>
          <a:prstGeom prst="rect">
            <a:avLst/>
          </a:prstGeom>
          <a:ln>
            <a:solidFill>
              <a:schemeClr val="accent1"/>
            </a:solidFill>
          </a:ln>
        </p:spPr>
      </p:pic>
      <p:pic>
        <p:nvPicPr>
          <p:cNvPr id="10" name="Picture 9">
            <a:extLst>
              <a:ext uri="{FF2B5EF4-FFF2-40B4-BE49-F238E27FC236}">
                <a16:creationId xmlns:a16="http://schemas.microsoft.com/office/drawing/2014/main" id="{0A9482F4-99B4-4AA9-AB15-9210471A3ADB}"/>
              </a:ext>
            </a:extLst>
          </p:cNvPr>
          <p:cNvPicPr>
            <a:picLocks noChangeAspect="1"/>
          </p:cNvPicPr>
          <p:nvPr/>
        </p:nvPicPr>
        <p:blipFill>
          <a:blip r:embed="rId4"/>
          <a:stretch>
            <a:fillRect/>
          </a:stretch>
        </p:blipFill>
        <p:spPr>
          <a:xfrm>
            <a:off x="4571999" y="1832727"/>
            <a:ext cx="1990725" cy="2205038"/>
          </a:xfrm>
          <a:prstGeom prst="rect">
            <a:avLst/>
          </a:prstGeom>
          <a:ln>
            <a:solidFill>
              <a:schemeClr val="accent1"/>
            </a:solidFill>
          </a:ln>
        </p:spPr>
      </p:pic>
      <p:pic>
        <p:nvPicPr>
          <p:cNvPr id="12" name="Picture 11">
            <a:extLst>
              <a:ext uri="{FF2B5EF4-FFF2-40B4-BE49-F238E27FC236}">
                <a16:creationId xmlns:a16="http://schemas.microsoft.com/office/drawing/2014/main" id="{84AF9CF8-D9DD-710F-1BA8-AC4ACC892FD2}"/>
              </a:ext>
            </a:extLst>
          </p:cNvPr>
          <p:cNvPicPr>
            <a:picLocks noChangeAspect="1"/>
          </p:cNvPicPr>
          <p:nvPr/>
        </p:nvPicPr>
        <p:blipFill>
          <a:blip r:embed="rId5"/>
          <a:stretch>
            <a:fillRect/>
          </a:stretch>
        </p:blipFill>
        <p:spPr>
          <a:xfrm>
            <a:off x="6774749" y="1823663"/>
            <a:ext cx="1990725" cy="1106484"/>
          </a:xfrm>
          <a:prstGeom prst="rect">
            <a:avLst/>
          </a:prstGeom>
          <a:ln>
            <a:solidFill>
              <a:schemeClr val="accent1"/>
            </a:solidFill>
          </a:ln>
        </p:spPr>
      </p:pic>
    </p:spTree>
    <p:extLst>
      <p:ext uri="{BB962C8B-B14F-4D97-AF65-F5344CB8AC3E}">
        <p14:creationId xmlns:p14="http://schemas.microsoft.com/office/powerpoint/2010/main" val="145199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users and corresponding behavior</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9"/>
            <a:ext cx="8496944" cy="7920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User Elly May </a:t>
            </a:r>
            <a:r>
              <a:rPr lang="en-US" sz="2200" dirty="0" err="1"/>
              <a:t>Clampett</a:t>
            </a:r>
            <a:r>
              <a:rPr lang="en-US" sz="2200" dirty="0"/>
              <a:t> has role “Designs Analytics – Acquisition” and therefore sees these subject areas.</a:t>
            </a:r>
          </a:p>
        </p:txBody>
      </p:sp>
      <p:pic>
        <p:nvPicPr>
          <p:cNvPr id="5" name="Picture 4">
            <a:extLst>
              <a:ext uri="{FF2B5EF4-FFF2-40B4-BE49-F238E27FC236}">
                <a16:creationId xmlns:a16="http://schemas.microsoft.com/office/drawing/2014/main" id="{3373DA2E-C61A-DF7B-71C6-29DDA159A576}"/>
              </a:ext>
            </a:extLst>
          </p:cNvPr>
          <p:cNvPicPr>
            <a:picLocks noChangeAspect="1"/>
          </p:cNvPicPr>
          <p:nvPr/>
        </p:nvPicPr>
        <p:blipFill>
          <a:blip r:embed="rId2"/>
          <a:stretch>
            <a:fillRect/>
          </a:stretch>
        </p:blipFill>
        <p:spPr>
          <a:xfrm>
            <a:off x="2146176" y="1707654"/>
            <a:ext cx="2228850" cy="2476500"/>
          </a:xfrm>
          <a:prstGeom prst="rect">
            <a:avLst/>
          </a:prstGeom>
          <a:ln>
            <a:solidFill>
              <a:schemeClr val="accent1"/>
            </a:solidFill>
          </a:ln>
        </p:spPr>
      </p:pic>
      <p:pic>
        <p:nvPicPr>
          <p:cNvPr id="9" name="Picture 8">
            <a:extLst>
              <a:ext uri="{FF2B5EF4-FFF2-40B4-BE49-F238E27FC236}">
                <a16:creationId xmlns:a16="http://schemas.microsoft.com/office/drawing/2014/main" id="{24FC7255-3C6A-F330-F68A-75B5C6250256}"/>
              </a:ext>
            </a:extLst>
          </p:cNvPr>
          <p:cNvPicPr>
            <a:picLocks noChangeAspect="1"/>
          </p:cNvPicPr>
          <p:nvPr/>
        </p:nvPicPr>
        <p:blipFill>
          <a:blip r:embed="rId3"/>
          <a:stretch>
            <a:fillRect/>
          </a:stretch>
        </p:blipFill>
        <p:spPr>
          <a:xfrm>
            <a:off x="4810472" y="1779662"/>
            <a:ext cx="2209800" cy="1085850"/>
          </a:xfrm>
          <a:prstGeom prst="rect">
            <a:avLst/>
          </a:prstGeom>
          <a:ln>
            <a:solidFill>
              <a:schemeClr val="accent1"/>
            </a:solidFill>
          </a:ln>
        </p:spPr>
      </p:pic>
    </p:spTree>
    <p:extLst>
      <p:ext uri="{BB962C8B-B14F-4D97-AF65-F5344CB8AC3E}">
        <p14:creationId xmlns:p14="http://schemas.microsoft.com/office/powerpoint/2010/main" val="143809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users and corresponding behavior</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9"/>
            <a:ext cx="8496944" cy="7920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User Aaron Hacohen has role “Designs Analytics – Fulfillment” and therefore sees these subject areas.</a:t>
            </a:r>
          </a:p>
        </p:txBody>
      </p:sp>
      <p:pic>
        <p:nvPicPr>
          <p:cNvPr id="7" name="Picture 6">
            <a:extLst>
              <a:ext uri="{FF2B5EF4-FFF2-40B4-BE49-F238E27FC236}">
                <a16:creationId xmlns:a16="http://schemas.microsoft.com/office/drawing/2014/main" id="{A9EA37B3-E70D-B077-5795-530DA0BE0F95}"/>
              </a:ext>
            </a:extLst>
          </p:cNvPr>
          <p:cNvPicPr>
            <a:picLocks noChangeAspect="1"/>
          </p:cNvPicPr>
          <p:nvPr/>
        </p:nvPicPr>
        <p:blipFill>
          <a:blip r:embed="rId2"/>
          <a:stretch>
            <a:fillRect/>
          </a:stretch>
        </p:blipFill>
        <p:spPr>
          <a:xfrm>
            <a:off x="1763688" y="1846053"/>
            <a:ext cx="2286000" cy="2447925"/>
          </a:xfrm>
          <a:prstGeom prst="rect">
            <a:avLst/>
          </a:prstGeom>
          <a:ln>
            <a:solidFill>
              <a:schemeClr val="accent1"/>
            </a:solidFill>
          </a:ln>
        </p:spPr>
      </p:pic>
      <p:pic>
        <p:nvPicPr>
          <p:cNvPr id="10" name="Picture 9">
            <a:extLst>
              <a:ext uri="{FF2B5EF4-FFF2-40B4-BE49-F238E27FC236}">
                <a16:creationId xmlns:a16="http://schemas.microsoft.com/office/drawing/2014/main" id="{CE35191B-0B5D-2A22-6773-D095E2696365}"/>
              </a:ext>
            </a:extLst>
          </p:cNvPr>
          <p:cNvPicPr>
            <a:picLocks noChangeAspect="1"/>
          </p:cNvPicPr>
          <p:nvPr/>
        </p:nvPicPr>
        <p:blipFill>
          <a:blip r:embed="rId3"/>
          <a:stretch>
            <a:fillRect/>
          </a:stretch>
        </p:blipFill>
        <p:spPr>
          <a:xfrm>
            <a:off x="4818970" y="1832727"/>
            <a:ext cx="2257425" cy="1295400"/>
          </a:xfrm>
          <a:prstGeom prst="rect">
            <a:avLst/>
          </a:prstGeom>
          <a:ln>
            <a:solidFill>
              <a:schemeClr val="accent1"/>
            </a:solidFill>
          </a:ln>
        </p:spPr>
      </p:pic>
    </p:spTree>
    <p:extLst>
      <p:ext uri="{BB962C8B-B14F-4D97-AF65-F5344CB8AC3E}">
        <p14:creationId xmlns:p14="http://schemas.microsoft.com/office/powerpoint/2010/main" val="48207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users and corresponding behavior</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9"/>
            <a:ext cx="8496944" cy="7920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User Madeline </a:t>
            </a:r>
            <a:r>
              <a:rPr lang="en-US" sz="2200" dirty="0" err="1"/>
              <a:t>Matar</a:t>
            </a:r>
            <a:r>
              <a:rPr lang="en-US" sz="2200" dirty="0"/>
              <a:t> has role “Designs Analytics – Resources” and therefore sees these subject areas.</a:t>
            </a:r>
          </a:p>
        </p:txBody>
      </p:sp>
      <p:pic>
        <p:nvPicPr>
          <p:cNvPr id="5" name="Picture 4">
            <a:extLst>
              <a:ext uri="{FF2B5EF4-FFF2-40B4-BE49-F238E27FC236}">
                <a16:creationId xmlns:a16="http://schemas.microsoft.com/office/drawing/2014/main" id="{E9352062-8E5D-6EDE-A4BC-9B965D94AA3B}"/>
              </a:ext>
            </a:extLst>
          </p:cNvPr>
          <p:cNvPicPr>
            <a:picLocks noChangeAspect="1"/>
          </p:cNvPicPr>
          <p:nvPr/>
        </p:nvPicPr>
        <p:blipFill>
          <a:blip r:embed="rId2"/>
          <a:stretch>
            <a:fillRect/>
          </a:stretch>
        </p:blipFill>
        <p:spPr>
          <a:xfrm>
            <a:off x="1691680" y="1763973"/>
            <a:ext cx="2016224" cy="2650639"/>
          </a:xfrm>
          <a:prstGeom prst="rect">
            <a:avLst/>
          </a:prstGeom>
          <a:ln>
            <a:solidFill>
              <a:schemeClr val="accent1"/>
            </a:solidFill>
          </a:ln>
        </p:spPr>
      </p:pic>
      <p:pic>
        <p:nvPicPr>
          <p:cNvPr id="9" name="Picture 8">
            <a:extLst>
              <a:ext uri="{FF2B5EF4-FFF2-40B4-BE49-F238E27FC236}">
                <a16:creationId xmlns:a16="http://schemas.microsoft.com/office/drawing/2014/main" id="{73184B5C-C647-AA39-0129-BF97FC558B3C}"/>
              </a:ext>
            </a:extLst>
          </p:cNvPr>
          <p:cNvPicPr>
            <a:picLocks noChangeAspect="1"/>
          </p:cNvPicPr>
          <p:nvPr/>
        </p:nvPicPr>
        <p:blipFill>
          <a:blip r:embed="rId3"/>
          <a:stretch>
            <a:fillRect/>
          </a:stretch>
        </p:blipFill>
        <p:spPr>
          <a:xfrm>
            <a:off x="4211960" y="1763973"/>
            <a:ext cx="2219325" cy="1514475"/>
          </a:xfrm>
          <a:prstGeom prst="rect">
            <a:avLst/>
          </a:prstGeom>
          <a:ln>
            <a:solidFill>
              <a:schemeClr val="accent1"/>
            </a:solidFill>
          </a:ln>
        </p:spPr>
      </p:pic>
    </p:spTree>
    <p:extLst>
      <p:ext uri="{BB962C8B-B14F-4D97-AF65-F5344CB8AC3E}">
        <p14:creationId xmlns:p14="http://schemas.microsoft.com/office/powerpoint/2010/main" val="150785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users and corresponding behavior</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4401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If a user has only a specific limited “Designs Analytics” role (such as the examples here for Elly May </a:t>
            </a:r>
            <a:r>
              <a:rPr lang="en-US" sz="2200" dirty="0" err="1"/>
              <a:t>Clampett</a:t>
            </a:r>
            <a:r>
              <a:rPr lang="en-US" sz="2200" dirty="0"/>
              <a:t>, Aaron Hacohen, and Madeline </a:t>
            </a:r>
            <a:r>
              <a:rPr lang="en-US" sz="2200" dirty="0" err="1"/>
              <a:t>Matar</a:t>
            </a:r>
            <a:r>
              <a:rPr lang="en-US" sz="2200" dirty="0"/>
              <a:t>) then the user will not see a link to Primo Analytics in the Analytics menu.</a:t>
            </a:r>
          </a:p>
          <a:p>
            <a:r>
              <a:rPr lang="en-US" sz="2200" dirty="0"/>
              <a:t>If a user has the non limited “Designs Analytics” role (such as the example here for Alicia Chen) then the user will see a link to Primo Analytics in the Analytics menu.</a:t>
            </a:r>
          </a:p>
          <a:p>
            <a:endParaRPr lang="en-US" sz="2200" dirty="0"/>
          </a:p>
        </p:txBody>
      </p:sp>
      <p:graphicFrame>
        <p:nvGraphicFramePr>
          <p:cNvPr id="4" name="Table 3">
            <a:extLst>
              <a:ext uri="{FF2B5EF4-FFF2-40B4-BE49-F238E27FC236}">
                <a16:creationId xmlns:a16="http://schemas.microsoft.com/office/drawing/2014/main" id="{B2C8A25F-B505-C302-CA1E-4F6332DB554A}"/>
              </a:ext>
            </a:extLst>
          </p:cNvPr>
          <p:cNvGraphicFramePr>
            <a:graphicFrameLocks noGrp="1"/>
          </p:cNvGraphicFramePr>
          <p:nvPr>
            <p:extLst>
              <p:ext uri="{D42A27DB-BD31-4B8C-83A1-F6EECF244321}">
                <p14:modId xmlns:p14="http://schemas.microsoft.com/office/powerpoint/2010/main" val="3899655823"/>
              </p:ext>
            </p:extLst>
          </p:nvPr>
        </p:nvGraphicFramePr>
        <p:xfrm>
          <a:off x="179512" y="2355726"/>
          <a:ext cx="8856984" cy="2232248"/>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val="3111103123"/>
                    </a:ext>
                  </a:extLst>
                </a:gridCol>
                <a:gridCol w="4428492">
                  <a:extLst>
                    <a:ext uri="{9D8B030D-6E8A-4147-A177-3AD203B41FA5}">
                      <a16:colId xmlns:a16="http://schemas.microsoft.com/office/drawing/2014/main" val="3930401252"/>
                    </a:ext>
                  </a:extLst>
                </a:gridCol>
              </a:tblGrid>
              <a:tr h="432048">
                <a:tc>
                  <a:txBody>
                    <a:bodyPr/>
                    <a:lstStyle/>
                    <a:p>
                      <a:r>
                        <a:rPr lang="en-US" dirty="0"/>
                        <a:t>User with a limited “Designs Analytics” role</a:t>
                      </a:r>
                    </a:p>
                  </a:txBody>
                  <a:tcPr/>
                </a:tc>
                <a:tc>
                  <a:txBody>
                    <a:bodyPr/>
                    <a:lstStyle/>
                    <a:p>
                      <a:r>
                        <a:rPr lang="en-US" dirty="0"/>
                        <a:t>User with non limited “Designs Analytics” role</a:t>
                      </a:r>
                    </a:p>
                  </a:txBody>
                  <a:tcPr/>
                </a:tc>
                <a:extLst>
                  <a:ext uri="{0D108BD9-81ED-4DB2-BD59-A6C34878D82A}">
                    <a16:rowId xmlns:a16="http://schemas.microsoft.com/office/drawing/2014/main" val="3159401020"/>
                  </a:ext>
                </a:extLst>
              </a:tr>
              <a:tr h="159216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2496692"/>
                  </a:ext>
                </a:extLst>
              </a:tr>
            </a:tbl>
          </a:graphicData>
        </a:graphic>
      </p:graphicFrame>
      <p:pic>
        <p:nvPicPr>
          <p:cNvPr id="8" name="Picture 7">
            <a:extLst>
              <a:ext uri="{FF2B5EF4-FFF2-40B4-BE49-F238E27FC236}">
                <a16:creationId xmlns:a16="http://schemas.microsoft.com/office/drawing/2014/main" id="{C5E18A4F-474E-45B1-332C-65ABD7EDF091}"/>
              </a:ext>
            </a:extLst>
          </p:cNvPr>
          <p:cNvPicPr>
            <a:picLocks noChangeAspect="1"/>
          </p:cNvPicPr>
          <p:nvPr/>
        </p:nvPicPr>
        <p:blipFill>
          <a:blip r:embed="rId2"/>
          <a:stretch>
            <a:fillRect/>
          </a:stretch>
        </p:blipFill>
        <p:spPr>
          <a:xfrm>
            <a:off x="5724128" y="3148558"/>
            <a:ext cx="1847850" cy="1295400"/>
          </a:xfrm>
          <a:prstGeom prst="rect">
            <a:avLst/>
          </a:prstGeom>
        </p:spPr>
      </p:pic>
      <p:pic>
        <p:nvPicPr>
          <p:cNvPr id="11" name="Picture 10">
            <a:extLst>
              <a:ext uri="{FF2B5EF4-FFF2-40B4-BE49-F238E27FC236}">
                <a16:creationId xmlns:a16="http://schemas.microsoft.com/office/drawing/2014/main" id="{A88DD1B9-B595-6395-DAEC-E1AD3895753E}"/>
              </a:ext>
            </a:extLst>
          </p:cNvPr>
          <p:cNvPicPr>
            <a:picLocks noChangeAspect="1"/>
          </p:cNvPicPr>
          <p:nvPr/>
        </p:nvPicPr>
        <p:blipFill>
          <a:blip r:embed="rId3"/>
          <a:stretch>
            <a:fillRect/>
          </a:stretch>
        </p:blipFill>
        <p:spPr>
          <a:xfrm>
            <a:off x="1547664" y="3218065"/>
            <a:ext cx="1771650" cy="790575"/>
          </a:xfrm>
          <a:prstGeom prst="rect">
            <a:avLst/>
          </a:prstGeom>
        </p:spPr>
      </p:pic>
      <p:sp>
        <p:nvSpPr>
          <p:cNvPr id="12" name="Rectangle 11">
            <a:extLst>
              <a:ext uri="{FF2B5EF4-FFF2-40B4-BE49-F238E27FC236}">
                <a16:creationId xmlns:a16="http://schemas.microsoft.com/office/drawing/2014/main" id="{5AA18F8D-12FF-DAC1-B9D9-F8F862C9418F}"/>
              </a:ext>
            </a:extLst>
          </p:cNvPr>
          <p:cNvSpPr/>
          <p:nvPr/>
        </p:nvSpPr>
        <p:spPr>
          <a:xfrm>
            <a:off x="5796136" y="3795885"/>
            <a:ext cx="1775842" cy="64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04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Table of subject areas per role</a:t>
            </a:r>
            <a:endParaRPr lang="LID4096" dirty="0"/>
          </a:p>
        </p:txBody>
      </p:sp>
    </p:spTree>
    <p:extLst>
      <p:ext uri="{BB962C8B-B14F-4D97-AF65-F5344CB8AC3E}">
        <p14:creationId xmlns:p14="http://schemas.microsoft.com/office/powerpoint/2010/main" val="324559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Table of subject areas per role</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9"/>
            <a:ext cx="8496944" cy="7920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See </a:t>
            </a:r>
            <a:r>
              <a:rPr lang="en-US" sz="1600" dirty="0">
                <a:hlinkClick r:id="rId2"/>
              </a:rPr>
              <a:t>Designs Analytics Role</a:t>
            </a:r>
            <a:r>
              <a:rPr lang="en-US" sz="1600" dirty="0"/>
              <a:t>, specifically the table under the text “The following table describes the areas that are accessible for the limited roles”.</a:t>
            </a:r>
          </a:p>
        </p:txBody>
      </p:sp>
    </p:spTree>
    <p:extLst>
      <p:ext uri="{BB962C8B-B14F-4D97-AF65-F5344CB8AC3E}">
        <p14:creationId xmlns:p14="http://schemas.microsoft.com/office/powerpoint/2010/main" val="20981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Sample reports and corresponding behavior</a:t>
            </a:r>
            <a:endParaRPr lang="LID4096" dirty="0"/>
          </a:p>
        </p:txBody>
      </p:sp>
    </p:spTree>
    <p:extLst>
      <p:ext uri="{BB962C8B-B14F-4D97-AF65-F5344CB8AC3E}">
        <p14:creationId xmlns:p14="http://schemas.microsoft.com/office/powerpoint/2010/main" val="400640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264925" y="436492"/>
            <a:ext cx="5879075" cy="4208505"/>
          </a:xfrm>
        </p:spPr>
        <p:txBody>
          <a:bodyPr>
            <a:normAutofit/>
          </a:bodyPr>
          <a:lstStyle/>
          <a:p>
            <a:r>
              <a:rPr lang="en-US" sz="2200" dirty="0"/>
              <a:t>Introduction</a:t>
            </a:r>
          </a:p>
          <a:p>
            <a:r>
              <a:rPr lang="en-US" sz="2200" dirty="0"/>
              <a:t>Configuration</a:t>
            </a:r>
          </a:p>
          <a:p>
            <a:r>
              <a:rPr lang="en-US" sz="2200" dirty="0"/>
              <a:t>Sample users and corresponding behavior</a:t>
            </a:r>
          </a:p>
          <a:p>
            <a:r>
              <a:rPr lang="en-US" sz="2200" dirty="0"/>
              <a:t>Table of subject areas per role</a:t>
            </a:r>
          </a:p>
          <a:p>
            <a:r>
              <a:rPr lang="en-US" sz="2200" dirty="0"/>
              <a:t>Sample reports and corresponding behavior</a:t>
            </a:r>
          </a:p>
          <a:p>
            <a:endParaRPr lang="en-US" sz="22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18540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Report “Physical Items Committed to Retain” is in the “Physical Items” subject area</a:t>
            </a:r>
          </a:p>
        </p:txBody>
      </p:sp>
      <p:pic>
        <p:nvPicPr>
          <p:cNvPr id="6" name="Picture 5">
            <a:extLst>
              <a:ext uri="{FF2B5EF4-FFF2-40B4-BE49-F238E27FC236}">
                <a16:creationId xmlns:a16="http://schemas.microsoft.com/office/drawing/2014/main" id="{AB32E088-1030-86A6-A4F1-92E96F217C19}"/>
              </a:ext>
            </a:extLst>
          </p:cNvPr>
          <p:cNvPicPr>
            <a:picLocks noChangeAspect="1"/>
          </p:cNvPicPr>
          <p:nvPr/>
        </p:nvPicPr>
        <p:blipFill>
          <a:blip r:embed="rId2"/>
          <a:stretch>
            <a:fillRect/>
          </a:stretch>
        </p:blipFill>
        <p:spPr>
          <a:xfrm>
            <a:off x="629816" y="1683440"/>
            <a:ext cx="7884368" cy="3008798"/>
          </a:xfrm>
          <a:prstGeom prst="rect">
            <a:avLst/>
          </a:prstGeom>
          <a:ln>
            <a:solidFill>
              <a:schemeClr val="accent1"/>
            </a:solidFill>
          </a:ln>
        </p:spPr>
      </p:pic>
      <p:sp>
        <p:nvSpPr>
          <p:cNvPr id="7" name="Rectangle 6">
            <a:extLst>
              <a:ext uri="{FF2B5EF4-FFF2-40B4-BE49-F238E27FC236}">
                <a16:creationId xmlns:a16="http://schemas.microsoft.com/office/drawing/2014/main" id="{CC207452-A0CF-5A88-ABD0-6183076460FB}"/>
              </a:ext>
            </a:extLst>
          </p:cNvPr>
          <p:cNvSpPr/>
          <p:nvPr/>
        </p:nvSpPr>
        <p:spPr>
          <a:xfrm>
            <a:off x="629816" y="1683440"/>
            <a:ext cx="2069976" cy="240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73B7D4-5887-7FAB-9F49-E106E7CA076A}"/>
              </a:ext>
            </a:extLst>
          </p:cNvPr>
          <p:cNvSpPr/>
          <p:nvPr/>
        </p:nvSpPr>
        <p:spPr>
          <a:xfrm>
            <a:off x="2339752" y="2787774"/>
            <a:ext cx="1962465" cy="240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1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C5B8C7-36B9-1E9B-4950-400D37E68A56}"/>
              </a:ext>
            </a:extLst>
          </p:cNvPr>
          <p:cNvPicPr>
            <a:picLocks noChangeAspect="1"/>
          </p:cNvPicPr>
          <p:nvPr/>
        </p:nvPicPr>
        <p:blipFill>
          <a:blip r:embed="rId2"/>
          <a:stretch>
            <a:fillRect/>
          </a:stretch>
        </p:blipFill>
        <p:spPr>
          <a:xfrm>
            <a:off x="539552" y="1803559"/>
            <a:ext cx="7812360" cy="273899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If Elly May </a:t>
            </a:r>
            <a:r>
              <a:rPr lang="en-US" sz="2200" dirty="0" err="1"/>
              <a:t>Clampett</a:t>
            </a:r>
            <a:r>
              <a:rPr lang="en-US" sz="2200" dirty="0"/>
              <a:t> (role “Designs Analytics – Acquisition”) tries to open it …</a:t>
            </a:r>
          </a:p>
        </p:txBody>
      </p:sp>
      <p:sp>
        <p:nvSpPr>
          <p:cNvPr id="7" name="Rectangle 6">
            <a:extLst>
              <a:ext uri="{FF2B5EF4-FFF2-40B4-BE49-F238E27FC236}">
                <a16:creationId xmlns:a16="http://schemas.microsoft.com/office/drawing/2014/main" id="{CC207452-A0CF-5A88-ABD0-6183076460FB}"/>
              </a:ext>
            </a:extLst>
          </p:cNvPr>
          <p:cNvSpPr/>
          <p:nvPr/>
        </p:nvSpPr>
        <p:spPr>
          <a:xfrm>
            <a:off x="2505539" y="2405963"/>
            <a:ext cx="3096344" cy="337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73B7D4-5887-7FAB-9F49-E106E7CA076A}"/>
              </a:ext>
            </a:extLst>
          </p:cNvPr>
          <p:cNvSpPr/>
          <p:nvPr/>
        </p:nvSpPr>
        <p:spPr>
          <a:xfrm>
            <a:off x="6389447" y="1851670"/>
            <a:ext cx="106287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6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52637E-C476-3832-9041-BFBBA7FC5E9C}"/>
              </a:ext>
            </a:extLst>
          </p:cNvPr>
          <p:cNvPicPr>
            <a:picLocks noChangeAspect="1"/>
          </p:cNvPicPr>
          <p:nvPr/>
        </p:nvPicPr>
        <p:blipFill>
          <a:blip r:embed="rId2"/>
          <a:stretch>
            <a:fillRect/>
          </a:stretch>
        </p:blipFill>
        <p:spPr>
          <a:xfrm>
            <a:off x="0" y="2079866"/>
            <a:ext cx="9144000" cy="9837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She gets this error because she does not have access to the Physical Items subject area</a:t>
            </a:r>
          </a:p>
        </p:txBody>
      </p:sp>
    </p:spTree>
    <p:extLst>
      <p:ext uri="{BB962C8B-B14F-4D97-AF65-F5344CB8AC3E}">
        <p14:creationId xmlns:p14="http://schemas.microsoft.com/office/powerpoint/2010/main" val="22724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C5B8C7-36B9-1E9B-4950-400D37E68A56}"/>
              </a:ext>
            </a:extLst>
          </p:cNvPr>
          <p:cNvPicPr>
            <a:picLocks noChangeAspect="1"/>
          </p:cNvPicPr>
          <p:nvPr/>
        </p:nvPicPr>
        <p:blipFill>
          <a:blip r:embed="rId2"/>
          <a:stretch>
            <a:fillRect/>
          </a:stretch>
        </p:blipFill>
        <p:spPr>
          <a:xfrm>
            <a:off x="539552" y="1803559"/>
            <a:ext cx="7812360" cy="273899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If Aaron Hacohen (role “Designs Analytics – Fulfillment”) tries to open it …</a:t>
            </a:r>
          </a:p>
        </p:txBody>
      </p:sp>
      <p:sp>
        <p:nvSpPr>
          <p:cNvPr id="7" name="Rectangle 6">
            <a:extLst>
              <a:ext uri="{FF2B5EF4-FFF2-40B4-BE49-F238E27FC236}">
                <a16:creationId xmlns:a16="http://schemas.microsoft.com/office/drawing/2014/main" id="{CC207452-A0CF-5A88-ABD0-6183076460FB}"/>
              </a:ext>
            </a:extLst>
          </p:cNvPr>
          <p:cNvSpPr/>
          <p:nvPr/>
        </p:nvSpPr>
        <p:spPr>
          <a:xfrm>
            <a:off x="2505539" y="2405963"/>
            <a:ext cx="3096344" cy="337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73B7D4-5887-7FAB-9F49-E106E7CA076A}"/>
              </a:ext>
            </a:extLst>
          </p:cNvPr>
          <p:cNvSpPr/>
          <p:nvPr/>
        </p:nvSpPr>
        <p:spPr>
          <a:xfrm>
            <a:off x="6389447" y="1851670"/>
            <a:ext cx="106287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138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52637E-C476-3832-9041-BFBBA7FC5E9C}"/>
              </a:ext>
            </a:extLst>
          </p:cNvPr>
          <p:cNvPicPr>
            <a:picLocks noChangeAspect="1"/>
          </p:cNvPicPr>
          <p:nvPr/>
        </p:nvPicPr>
        <p:blipFill>
          <a:blip r:embed="rId2"/>
          <a:stretch>
            <a:fillRect/>
          </a:stretch>
        </p:blipFill>
        <p:spPr>
          <a:xfrm>
            <a:off x="0" y="2079866"/>
            <a:ext cx="9144000" cy="9837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He gets this error because he does not have access to the Physical Items subject area</a:t>
            </a:r>
          </a:p>
        </p:txBody>
      </p:sp>
    </p:spTree>
    <p:extLst>
      <p:ext uri="{BB962C8B-B14F-4D97-AF65-F5344CB8AC3E}">
        <p14:creationId xmlns:p14="http://schemas.microsoft.com/office/powerpoint/2010/main" val="597166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C5B8C7-36B9-1E9B-4950-400D37E68A56}"/>
              </a:ext>
            </a:extLst>
          </p:cNvPr>
          <p:cNvPicPr>
            <a:picLocks noChangeAspect="1"/>
          </p:cNvPicPr>
          <p:nvPr/>
        </p:nvPicPr>
        <p:blipFill>
          <a:blip r:embed="rId2"/>
          <a:stretch>
            <a:fillRect/>
          </a:stretch>
        </p:blipFill>
        <p:spPr>
          <a:xfrm>
            <a:off x="539552" y="1803559"/>
            <a:ext cx="7812360" cy="273899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If Madeline </a:t>
            </a:r>
            <a:r>
              <a:rPr lang="en-US" sz="2200" dirty="0" err="1"/>
              <a:t>Matar</a:t>
            </a:r>
            <a:r>
              <a:rPr lang="en-US" sz="2200" dirty="0"/>
              <a:t> (role “Designs Analytics – Resources”) tries to open it …</a:t>
            </a:r>
          </a:p>
        </p:txBody>
      </p:sp>
      <p:sp>
        <p:nvSpPr>
          <p:cNvPr id="7" name="Rectangle 6">
            <a:extLst>
              <a:ext uri="{FF2B5EF4-FFF2-40B4-BE49-F238E27FC236}">
                <a16:creationId xmlns:a16="http://schemas.microsoft.com/office/drawing/2014/main" id="{CC207452-A0CF-5A88-ABD0-6183076460FB}"/>
              </a:ext>
            </a:extLst>
          </p:cNvPr>
          <p:cNvSpPr/>
          <p:nvPr/>
        </p:nvSpPr>
        <p:spPr>
          <a:xfrm>
            <a:off x="2505539" y="2405963"/>
            <a:ext cx="3096344" cy="337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73B7D4-5887-7FAB-9F49-E106E7CA076A}"/>
              </a:ext>
            </a:extLst>
          </p:cNvPr>
          <p:cNvSpPr/>
          <p:nvPr/>
        </p:nvSpPr>
        <p:spPr>
          <a:xfrm>
            <a:off x="6389447" y="1851670"/>
            <a:ext cx="106287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209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She successfully views the report because she does have access to the Physical Items subject area</a:t>
            </a:r>
          </a:p>
        </p:txBody>
      </p:sp>
      <p:pic>
        <p:nvPicPr>
          <p:cNvPr id="7" name="Picture 6">
            <a:extLst>
              <a:ext uri="{FF2B5EF4-FFF2-40B4-BE49-F238E27FC236}">
                <a16:creationId xmlns:a16="http://schemas.microsoft.com/office/drawing/2014/main" id="{BD6BBCD4-6997-150B-CFA5-CEBEF63CED7B}"/>
              </a:ext>
            </a:extLst>
          </p:cNvPr>
          <p:cNvPicPr>
            <a:picLocks noChangeAspect="1"/>
          </p:cNvPicPr>
          <p:nvPr/>
        </p:nvPicPr>
        <p:blipFill>
          <a:blip r:embed="rId2"/>
          <a:stretch>
            <a:fillRect/>
          </a:stretch>
        </p:blipFill>
        <p:spPr>
          <a:xfrm>
            <a:off x="0" y="1498853"/>
            <a:ext cx="9144000" cy="2873097"/>
          </a:xfrm>
          <a:prstGeom prst="rect">
            <a:avLst/>
          </a:prstGeom>
          <a:ln>
            <a:solidFill>
              <a:schemeClr val="accent1"/>
            </a:solidFill>
          </a:ln>
        </p:spPr>
      </p:pic>
    </p:spTree>
    <p:extLst>
      <p:ext uri="{BB962C8B-B14F-4D97-AF65-F5344CB8AC3E}">
        <p14:creationId xmlns:p14="http://schemas.microsoft.com/office/powerpoint/2010/main" val="271686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AB316-8CFE-6852-EB11-01952BF11F9A}"/>
              </a:ext>
            </a:extLst>
          </p:cNvPr>
          <p:cNvPicPr>
            <a:picLocks noChangeAspect="1"/>
          </p:cNvPicPr>
          <p:nvPr/>
        </p:nvPicPr>
        <p:blipFill>
          <a:blip r:embed="rId2"/>
          <a:stretch>
            <a:fillRect/>
          </a:stretch>
        </p:blipFill>
        <p:spPr>
          <a:xfrm>
            <a:off x="2262831" y="1515517"/>
            <a:ext cx="4690346" cy="327233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Report “Expenditure by Fund Ledger” is in the “Funds Expenditure” subject area</a:t>
            </a:r>
          </a:p>
        </p:txBody>
      </p:sp>
      <p:sp>
        <p:nvSpPr>
          <p:cNvPr id="7" name="Rectangle 6">
            <a:extLst>
              <a:ext uri="{FF2B5EF4-FFF2-40B4-BE49-F238E27FC236}">
                <a16:creationId xmlns:a16="http://schemas.microsoft.com/office/drawing/2014/main" id="{CC207452-A0CF-5A88-ABD0-6183076460FB}"/>
              </a:ext>
            </a:extLst>
          </p:cNvPr>
          <p:cNvSpPr/>
          <p:nvPr/>
        </p:nvSpPr>
        <p:spPr>
          <a:xfrm>
            <a:off x="2281696" y="1515517"/>
            <a:ext cx="1714240" cy="240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73B7D4-5887-7FAB-9F49-E106E7CA076A}"/>
              </a:ext>
            </a:extLst>
          </p:cNvPr>
          <p:cNvSpPr/>
          <p:nvPr/>
        </p:nvSpPr>
        <p:spPr>
          <a:xfrm>
            <a:off x="2411761" y="2316646"/>
            <a:ext cx="1152128" cy="240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263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683BCF-50C0-49FF-DF98-1059D03BF32A}"/>
              </a:ext>
            </a:extLst>
          </p:cNvPr>
          <p:cNvPicPr>
            <a:picLocks noChangeAspect="1"/>
          </p:cNvPicPr>
          <p:nvPr/>
        </p:nvPicPr>
        <p:blipFill>
          <a:blip r:embed="rId2"/>
          <a:stretch>
            <a:fillRect/>
          </a:stretch>
        </p:blipFill>
        <p:spPr>
          <a:xfrm>
            <a:off x="0" y="1678638"/>
            <a:ext cx="9144000" cy="29813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If Elly May </a:t>
            </a:r>
            <a:r>
              <a:rPr lang="en-US" sz="2200" dirty="0" err="1"/>
              <a:t>Clampett</a:t>
            </a:r>
            <a:r>
              <a:rPr lang="en-US" sz="2200" dirty="0"/>
              <a:t> (role “Designs Analytics – Acquisition”) tries to open it …</a:t>
            </a:r>
          </a:p>
        </p:txBody>
      </p:sp>
      <p:sp>
        <p:nvSpPr>
          <p:cNvPr id="7" name="Rectangle 6">
            <a:extLst>
              <a:ext uri="{FF2B5EF4-FFF2-40B4-BE49-F238E27FC236}">
                <a16:creationId xmlns:a16="http://schemas.microsoft.com/office/drawing/2014/main" id="{CC207452-A0CF-5A88-ABD0-6183076460FB}"/>
              </a:ext>
            </a:extLst>
          </p:cNvPr>
          <p:cNvSpPr/>
          <p:nvPr/>
        </p:nvSpPr>
        <p:spPr>
          <a:xfrm>
            <a:off x="2505539" y="2405963"/>
            <a:ext cx="3096344" cy="337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73B7D4-5887-7FAB-9F49-E106E7CA076A}"/>
              </a:ext>
            </a:extLst>
          </p:cNvPr>
          <p:cNvSpPr/>
          <p:nvPr/>
        </p:nvSpPr>
        <p:spPr>
          <a:xfrm>
            <a:off x="6804248" y="1779662"/>
            <a:ext cx="129614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329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She successfully views the report because she does have access to the Funds Expenditure subject area</a:t>
            </a:r>
          </a:p>
        </p:txBody>
      </p:sp>
      <p:pic>
        <p:nvPicPr>
          <p:cNvPr id="7" name="Picture 6">
            <a:extLst>
              <a:ext uri="{FF2B5EF4-FFF2-40B4-BE49-F238E27FC236}">
                <a16:creationId xmlns:a16="http://schemas.microsoft.com/office/drawing/2014/main" id="{6980D24F-078B-C319-7403-6B818B15C1BB}"/>
              </a:ext>
            </a:extLst>
          </p:cNvPr>
          <p:cNvPicPr>
            <a:picLocks noChangeAspect="1"/>
          </p:cNvPicPr>
          <p:nvPr/>
        </p:nvPicPr>
        <p:blipFill>
          <a:blip r:embed="rId2"/>
          <a:stretch>
            <a:fillRect/>
          </a:stretch>
        </p:blipFill>
        <p:spPr>
          <a:xfrm>
            <a:off x="2827598" y="1590386"/>
            <a:ext cx="3488804" cy="2902997"/>
          </a:xfrm>
          <a:prstGeom prst="rect">
            <a:avLst/>
          </a:prstGeom>
          <a:ln>
            <a:solidFill>
              <a:schemeClr val="accent1"/>
            </a:solidFill>
          </a:ln>
        </p:spPr>
      </p:pic>
    </p:spTree>
    <p:extLst>
      <p:ext uri="{BB962C8B-B14F-4D97-AF65-F5344CB8AC3E}">
        <p14:creationId xmlns:p14="http://schemas.microsoft.com/office/powerpoint/2010/main" val="159325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If Aaron Hacohen (role “Designs Analytics – Fulfillment”) tries to open it …</a:t>
            </a:r>
          </a:p>
        </p:txBody>
      </p:sp>
      <p:pic>
        <p:nvPicPr>
          <p:cNvPr id="5" name="Picture 4">
            <a:extLst>
              <a:ext uri="{FF2B5EF4-FFF2-40B4-BE49-F238E27FC236}">
                <a16:creationId xmlns:a16="http://schemas.microsoft.com/office/drawing/2014/main" id="{5904A432-40D2-2BD3-2478-2E598945B148}"/>
              </a:ext>
            </a:extLst>
          </p:cNvPr>
          <p:cNvPicPr>
            <a:picLocks noChangeAspect="1"/>
          </p:cNvPicPr>
          <p:nvPr/>
        </p:nvPicPr>
        <p:blipFill>
          <a:blip r:embed="rId2"/>
          <a:stretch>
            <a:fillRect/>
          </a:stretch>
        </p:blipFill>
        <p:spPr>
          <a:xfrm>
            <a:off x="0" y="1678638"/>
            <a:ext cx="9144000" cy="2981344"/>
          </a:xfrm>
          <a:prstGeom prst="rect">
            <a:avLst/>
          </a:prstGeom>
          <a:ln>
            <a:solidFill>
              <a:schemeClr val="accent1"/>
            </a:solidFill>
          </a:ln>
        </p:spPr>
      </p:pic>
      <p:sp>
        <p:nvSpPr>
          <p:cNvPr id="6" name="Rectangle 5">
            <a:extLst>
              <a:ext uri="{FF2B5EF4-FFF2-40B4-BE49-F238E27FC236}">
                <a16:creationId xmlns:a16="http://schemas.microsoft.com/office/drawing/2014/main" id="{D1F3961D-5F85-CFC0-2D4A-3972A29A2128}"/>
              </a:ext>
            </a:extLst>
          </p:cNvPr>
          <p:cNvSpPr/>
          <p:nvPr/>
        </p:nvSpPr>
        <p:spPr>
          <a:xfrm>
            <a:off x="2505539" y="2405963"/>
            <a:ext cx="3096344" cy="337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50534B-6B75-64F5-DD98-076051F7033D}"/>
              </a:ext>
            </a:extLst>
          </p:cNvPr>
          <p:cNvSpPr/>
          <p:nvPr/>
        </p:nvSpPr>
        <p:spPr>
          <a:xfrm>
            <a:off x="6804248" y="1779662"/>
            <a:ext cx="129614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743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He gets this error because he does not have access to the Funds Expenditure subject area</a:t>
            </a:r>
          </a:p>
        </p:txBody>
      </p:sp>
      <p:pic>
        <p:nvPicPr>
          <p:cNvPr id="7" name="Picture 6">
            <a:extLst>
              <a:ext uri="{FF2B5EF4-FFF2-40B4-BE49-F238E27FC236}">
                <a16:creationId xmlns:a16="http://schemas.microsoft.com/office/drawing/2014/main" id="{F90AA510-083C-BFC9-A13C-5B9BF5F35779}"/>
              </a:ext>
            </a:extLst>
          </p:cNvPr>
          <p:cNvPicPr>
            <a:picLocks noChangeAspect="1"/>
          </p:cNvPicPr>
          <p:nvPr/>
        </p:nvPicPr>
        <p:blipFill>
          <a:blip r:embed="rId2"/>
          <a:stretch>
            <a:fillRect/>
          </a:stretch>
        </p:blipFill>
        <p:spPr>
          <a:xfrm>
            <a:off x="0" y="2032930"/>
            <a:ext cx="9144000" cy="1077640"/>
          </a:xfrm>
          <a:prstGeom prst="rect">
            <a:avLst/>
          </a:prstGeom>
          <a:ln>
            <a:solidFill>
              <a:schemeClr val="accent1"/>
            </a:solidFill>
          </a:ln>
        </p:spPr>
      </p:pic>
    </p:spTree>
    <p:extLst>
      <p:ext uri="{BB962C8B-B14F-4D97-AF65-F5344CB8AC3E}">
        <p14:creationId xmlns:p14="http://schemas.microsoft.com/office/powerpoint/2010/main" val="783249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If Madeline </a:t>
            </a:r>
            <a:r>
              <a:rPr lang="en-US" sz="2200" dirty="0" err="1"/>
              <a:t>Matar</a:t>
            </a:r>
            <a:r>
              <a:rPr lang="en-US" sz="2200" dirty="0"/>
              <a:t> (role “Designs Analytics – Resources”) tries to open it …</a:t>
            </a:r>
          </a:p>
        </p:txBody>
      </p:sp>
      <p:pic>
        <p:nvPicPr>
          <p:cNvPr id="5" name="Picture 4">
            <a:extLst>
              <a:ext uri="{FF2B5EF4-FFF2-40B4-BE49-F238E27FC236}">
                <a16:creationId xmlns:a16="http://schemas.microsoft.com/office/drawing/2014/main" id="{EC9CFCFB-713C-221A-69DA-CCB3809633A4}"/>
              </a:ext>
            </a:extLst>
          </p:cNvPr>
          <p:cNvPicPr>
            <a:picLocks noChangeAspect="1"/>
          </p:cNvPicPr>
          <p:nvPr/>
        </p:nvPicPr>
        <p:blipFill>
          <a:blip r:embed="rId2"/>
          <a:stretch>
            <a:fillRect/>
          </a:stretch>
        </p:blipFill>
        <p:spPr>
          <a:xfrm>
            <a:off x="0" y="1678638"/>
            <a:ext cx="9144000" cy="2981344"/>
          </a:xfrm>
          <a:prstGeom prst="rect">
            <a:avLst/>
          </a:prstGeom>
          <a:ln>
            <a:solidFill>
              <a:schemeClr val="accent1"/>
            </a:solidFill>
          </a:ln>
        </p:spPr>
      </p:pic>
      <p:sp>
        <p:nvSpPr>
          <p:cNvPr id="6" name="Rectangle 5">
            <a:extLst>
              <a:ext uri="{FF2B5EF4-FFF2-40B4-BE49-F238E27FC236}">
                <a16:creationId xmlns:a16="http://schemas.microsoft.com/office/drawing/2014/main" id="{8F70DFBF-32BD-D77D-89BE-41A0A84823BE}"/>
              </a:ext>
            </a:extLst>
          </p:cNvPr>
          <p:cNvSpPr/>
          <p:nvPr/>
        </p:nvSpPr>
        <p:spPr>
          <a:xfrm>
            <a:off x="2505539" y="2405963"/>
            <a:ext cx="3096344" cy="337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045286-D067-E1F7-7A28-786EB9BCCF21}"/>
              </a:ext>
            </a:extLst>
          </p:cNvPr>
          <p:cNvSpPr/>
          <p:nvPr/>
        </p:nvSpPr>
        <p:spPr>
          <a:xfrm>
            <a:off x="6804248" y="1779662"/>
            <a:ext cx="129614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65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reports and corresponding behavior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a:bodyPr>
          <a:lstStyle/>
          <a:p>
            <a:r>
              <a:rPr lang="en-US" sz="2200" dirty="0"/>
              <a:t>She gets this error because she does not have access to the Funds Expenditure subject area</a:t>
            </a:r>
          </a:p>
        </p:txBody>
      </p:sp>
      <p:pic>
        <p:nvPicPr>
          <p:cNvPr id="6" name="Picture 5">
            <a:extLst>
              <a:ext uri="{FF2B5EF4-FFF2-40B4-BE49-F238E27FC236}">
                <a16:creationId xmlns:a16="http://schemas.microsoft.com/office/drawing/2014/main" id="{138D9222-833E-3A15-4A0C-491AE1D4392D}"/>
              </a:ext>
            </a:extLst>
          </p:cNvPr>
          <p:cNvPicPr>
            <a:picLocks noChangeAspect="1"/>
          </p:cNvPicPr>
          <p:nvPr/>
        </p:nvPicPr>
        <p:blipFill>
          <a:blip r:embed="rId2"/>
          <a:stretch>
            <a:fillRect/>
          </a:stretch>
        </p:blipFill>
        <p:spPr>
          <a:xfrm>
            <a:off x="0" y="2070885"/>
            <a:ext cx="9144000" cy="1001730"/>
          </a:xfrm>
          <a:prstGeom prst="rect">
            <a:avLst/>
          </a:prstGeom>
          <a:ln>
            <a:solidFill>
              <a:schemeClr val="accent1"/>
            </a:solidFill>
          </a:ln>
        </p:spPr>
      </p:pic>
    </p:spTree>
    <p:extLst>
      <p:ext uri="{BB962C8B-B14F-4D97-AF65-F5344CB8AC3E}">
        <p14:creationId xmlns:p14="http://schemas.microsoft.com/office/powerpoint/2010/main" val="336531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The Limited Designs Analytics Roles provide the staff user access to specific subject areas only.</a:t>
            </a:r>
          </a:p>
          <a:p>
            <a:r>
              <a:rPr lang="en-US" sz="2200" dirty="0"/>
              <a:t>With these roles, administrators can limit staff users to create and run Analytics reports and DV workbooks only in the subject areas that are within their responsibility. </a:t>
            </a:r>
          </a:p>
          <a:p>
            <a:r>
              <a:rPr lang="en-US" sz="2200" dirty="0"/>
              <a:t>All reports and workbooks are visible to users with the limited roles, but only ones in the subject areas to which the staff user has access will run successfully for the logged in user.</a:t>
            </a:r>
          </a:p>
          <a:p>
            <a:r>
              <a:rPr lang="en-US" sz="2200" dirty="0"/>
              <a:t>See also </a:t>
            </a:r>
            <a:r>
              <a:rPr lang="en-US" sz="2200" dirty="0">
                <a:hlinkClick r:id="rId2"/>
              </a:rPr>
              <a:t>Designs Analytics Roles</a:t>
            </a:r>
            <a:endParaRPr lang="en-US" sz="2200" dirty="0"/>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318C1F-7675-78C3-EB6B-3EE4F987455C}"/>
              </a:ext>
            </a:extLst>
          </p:cNvPr>
          <p:cNvPicPr>
            <a:picLocks noChangeAspect="1"/>
          </p:cNvPicPr>
          <p:nvPr/>
        </p:nvPicPr>
        <p:blipFill>
          <a:blip r:embed="rId2"/>
          <a:stretch>
            <a:fillRect/>
          </a:stretch>
        </p:blipFill>
        <p:spPr>
          <a:xfrm>
            <a:off x="0" y="1772976"/>
            <a:ext cx="9144000" cy="159754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04056"/>
          </a:xfrm>
        </p:spPr>
        <p:txBody>
          <a:bodyPr>
            <a:normAutofit/>
          </a:bodyPr>
          <a:lstStyle/>
          <a:p>
            <a:r>
              <a:rPr lang="en-US" sz="2200" dirty="0"/>
              <a:t>The Limited Design Analytics Roles</a:t>
            </a:r>
          </a:p>
        </p:txBody>
      </p:sp>
      <p:sp>
        <p:nvSpPr>
          <p:cNvPr id="5" name="Rectangle 4">
            <a:extLst>
              <a:ext uri="{FF2B5EF4-FFF2-40B4-BE49-F238E27FC236}">
                <a16:creationId xmlns:a16="http://schemas.microsoft.com/office/drawing/2014/main" id="{E9D7C625-CF14-0B54-7A84-55E20FA560AC}"/>
              </a:ext>
            </a:extLst>
          </p:cNvPr>
          <p:cNvSpPr/>
          <p:nvPr/>
        </p:nvSpPr>
        <p:spPr>
          <a:xfrm>
            <a:off x="179512" y="1995686"/>
            <a:ext cx="1440160" cy="1374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65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a:buFont typeface="Arial" panose="020B0604020202020204" pitchFamily="34" charset="0"/>
              <a:buChar char="•"/>
            </a:pPr>
            <a:r>
              <a:rPr lang="en-US" sz="1600" dirty="0"/>
              <a:t>Designs Analytics – Fulfillment: </a:t>
            </a:r>
          </a:p>
          <a:p>
            <a:pPr lvl="1"/>
            <a:r>
              <a:rPr lang="en-US" sz="1600" dirty="0"/>
              <a:t>limits access to the Course Reserves, Fines and Fees, Fulfillment, Requests, and Borrowing Requests (Resource Sharing) subject areas. Includes Titles, Local Authorities, Benchmark, and External Vendor data.</a:t>
            </a:r>
          </a:p>
          <a:p>
            <a:r>
              <a:rPr lang="en-US" sz="1600" dirty="0"/>
              <a:t>Designs Analytics – Resources: </a:t>
            </a:r>
          </a:p>
          <a:p>
            <a:pPr lvl="1"/>
            <a:r>
              <a:rPr lang="en-US" sz="1600" dirty="0"/>
              <a:t>limits access to the Digital Inventory, Digital Usage, Digital Waitlist, E-Inventory, Link Resolver Usage, Local Authorities, Physical Items Historical Events, and Physical Items subject areas. Includes Titles, Local Authorities, Benchmark and External Vendor data.</a:t>
            </a:r>
          </a:p>
          <a:p>
            <a:r>
              <a:rPr lang="en-US" sz="1600" dirty="0"/>
              <a:t>Designs Analytics – Acquisition: </a:t>
            </a:r>
          </a:p>
          <a:p>
            <a:pPr lvl="1"/>
            <a:r>
              <a:rPr lang="en-US" sz="1600" dirty="0"/>
              <a:t>limits access to the Purchase Requests, Borrowing Requests, Lending Requests, Funds Expenditure, and Usage Data (COUNTER) subject areas. Includes Titles, Licenses, Local Authorities, Benchmark and External Vendor data. Includes Titles, Local Authorities, Benchmarking and External Vendor data.</a:t>
            </a:r>
          </a:p>
        </p:txBody>
      </p:sp>
    </p:spTree>
    <p:extLst>
      <p:ext uri="{BB962C8B-B14F-4D97-AF65-F5344CB8AC3E}">
        <p14:creationId xmlns:p14="http://schemas.microsoft.com/office/powerpoint/2010/main" val="333176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a:buFont typeface="Arial" panose="020B0604020202020204" pitchFamily="34" charset="0"/>
              <a:buChar char="•"/>
            </a:pPr>
            <a:r>
              <a:rPr lang="en-US" sz="1600" dirty="0"/>
              <a:t>Designs Analytics – System Usage: </a:t>
            </a:r>
          </a:p>
          <a:p>
            <a:pPr lvl="1"/>
            <a:r>
              <a:rPr lang="en-US" sz="1600" dirty="0"/>
              <a:t>limits access to Analytics Objects, Analytics Usage Tracking, System Events, DARA, and API Usage subject areas. Includes Titles, Local Authorities, Benchmark and External Vendor data. </a:t>
            </a:r>
          </a:p>
          <a:p>
            <a:r>
              <a:rPr lang="en-US" sz="1600" dirty="0"/>
              <a:t>Designs Analytics – Users: </a:t>
            </a:r>
          </a:p>
          <a:p>
            <a:pPr lvl="1"/>
            <a:r>
              <a:rPr lang="en-US" sz="1600" dirty="0"/>
              <a:t>limits access to Users subject area. Includes Titles, Local Authorities, Benchmark and External Vendor data. </a:t>
            </a:r>
          </a:p>
        </p:txBody>
      </p:sp>
    </p:spTree>
    <p:extLst>
      <p:ext uri="{BB962C8B-B14F-4D97-AF65-F5344CB8AC3E}">
        <p14:creationId xmlns:p14="http://schemas.microsoft.com/office/powerpoint/2010/main" val="255126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Configuration</a:t>
            </a:r>
            <a:endParaRPr lang="LID4096" sz="2400" dirty="0"/>
          </a:p>
        </p:txBody>
      </p:sp>
    </p:spTree>
    <p:extLst>
      <p:ext uri="{BB962C8B-B14F-4D97-AF65-F5344CB8AC3E}">
        <p14:creationId xmlns:p14="http://schemas.microsoft.com/office/powerpoint/2010/main" val="342203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69021-B0C9-79D6-9F43-DB9D6D243E7C}"/>
              </a:ext>
            </a:extLst>
          </p:cNvPr>
          <p:cNvPicPr>
            <a:picLocks noChangeAspect="1"/>
          </p:cNvPicPr>
          <p:nvPr/>
        </p:nvPicPr>
        <p:blipFill>
          <a:blip r:embed="rId2"/>
          <a:stretch>
            <a:fillRect/>
          </a:stretch>
        </p:blipFill>
        <p:spPr>
          <a:xfrm>
            <a:off x="0" y="2666408"/>
            <a:ext cx="9144000" cy="120148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000" dirty="0"/>
              <a:t>Configuration</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251520" y="843558"/>
            <a:ext cx="8568952" cy="14110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In order to use this functionality, the parameter </a:t>
            </a:r>
            <a:r>
              <a:rPr lang="en-US" sz="2000" dirty="0" err="1"/>
              <a:t>support_partial_analytics_designer</a:t>
            </a:r>
            <a:r>
              <a:rPr lang="en-US" sz="2000" dirty="0"/>
              <a:t>” should be set to true.</a:t>
            </a:r>
          </a:p>
          <a:p>
            <a:r>
              <a:rPr lang="en-US" sz="2000" dirty="0"/>
              <a:t>This is defined at “Configuration &gt; Analytics &gt; General Configuration &gt; Other Settings”</a:t>
            </a:r>
          </a:p>
        </p:txBody>
      </p:sp>
      <p:sp>
        <p:nvSpPr>
          <p:cNvPr id="5" name="Rectangle 4">
            <a:extLst>
              <a:ext uri="{FF2B5EF4-FFF2-40B4-BE49-F238E27FC236}">
                <a16:creationId xmlns:a16="http://schemas.microsoft.com/office/drawing/2014/main" id="{705D6C55-5836-44A9-88AC-A8E86A37EF9A}"/>
              </a:ext>
            </a:extLst>
          </p:cNvPr>
          <p:cNvSpPr/>
          <p:nvPr/>
        </p:nvSpPr>
        <p:spPr>
          <a:xfrm>
            <a:off x="395536" y="3598378"/>
            <a:ext cx="4392488" cy="216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35592A-9E3F-D44C-95A3-5843E544899E}"/>
              </a:ext>
            </a:extLst>
          </p:cNvPr>
          <p:cNvSpPr/>
          <p:nvPr/>
        </p:nvSpPr>
        <p:spPr>
          <a:xfrm>
            <a:off x="539552" y="3224179"/>
            <a:ext cx="1656184" cy="216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50435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20159</TotalTime>
  <Words>997</Words>
  <Application>Microsoft Office PowerPoint</Application>
  <PresentationFormat>On-screen Show (16:9)</PresentationFormat>
  <Paragraphs>111</Paragraphs>
  <Slides>34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Calibri Light</vt:lpstr>
      <vt:lpstr>IGeLU_2016_16X9 (1)</vt:lpstr>
      <vt:lpstr>Ex_Libris_2020</vt:lpstr>
      <vt:lpstr>Limited Designs Analytics Roles</vt:lpstr>
      <vt:lpstr>PowerPoint Presentation</vt:lpstr>
      <vt:lpstr>Introduction</vt:lpstr>
      <vt:lpstr>Introduction </vt:lpstr>
      <vt:lpstr>Introduction </vt:lpstr>
      <vt:lpstr>Introduction </vt:lpstr>
      <vt:lpstr>Introduction </vt:lpstr>
      <vt:lpstr>Configuration</vt:lpstr>
      <vt:lpstr>Configuration</vt:lpstr>
      <vt:lpstr>Sample users and corresponding behavior</vt:lpstr>
      <vt:lpstr>Sample users and corresponding behavior</vt:lpstr>
      <vt:lpstr>Sample users and corresponding behavior</vt:lpstr>
      <vt:lpstr>Sample users and corresponding behavior</vt:lpstr>
      <vt:lpstr>Sample users and corresponding behavior</vt:lpstr>
      <vt:lpstr>Sample users and corresponding behavior</vt:lpstr>
      <vt:lpstr>Sample users and corresponding behavior</vt:lpstr>
      <vt:lpstr>Table of subject areas per role</vt:lpstr>
      <vt:lpstr>Table of subject areas per role</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Sample reports and corresponding behavior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1886</cp:revision>
  <dcterms:created xsi:type="dcterms:W3CDTF">2017-01-02T15:10:30Z</dcterms:created>
  <dcterms:modified xsi:type="dcterms:W3CDTF">2024-11-17T13:58:05Z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